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56" r:id="rId2"/>
    <p:sldId id="357" r:id="rId3"/>
    <p:sldId id="358" r:id="rId4"/>
    <p:sldId id="270" r:id="rId5"/>
    <p:sldId id="271" r:id="rId6"/>
    <p:sldId id="281" r:id="rId7"/>
    <p:sldId id="283" r:id="rId8"/>
    <p:sldId id="275" r:id="rId9"/>
    <p:sldId id="284" r:id="rId10"/>
    <p:sldId id="276" r:id="rId11"/>
    <p:sldId id="277" r:id="rId12"/>
    <p:sldId id="285" r:id="rId13"/>
    <p:sldId id="294" r:id="rId14"/>
    <p:sldId id="295" r:id="rId15"/>
    <p:sldId id="286" r:id="rId16"/>
    <p:sldId id="287" r:id="rId17"/>
    <p:sldId id="288" r:id="rId18"/>
    <p:sldId id="292" r:id="rId19"/>
    <p:sldId id="293" r:id="rId20"/>
    <p:sldId id="290" r:id="rId21"/>
    <p:sldId id="291" r:id="rId22"/>
    <p:sldId id="282" r:id="rId23"/>
    <p:sldId id="279" r:id="rId24"/>
    <p:sldId id="296" r:id="rId25"/>
    <p:sldId id="297" r:id="rId26"/>
    <p:sldId id="352" r:id="rId27"/>
    <p:sldId id="359" r:id="rId28"/>
    <p:sldId id="351" r:id="rId29"/>
    <p:sldId id="360" r:id="rId30"/>
    <p:sldId id="280" r:id="rId31"/>
    <p:sldId id="298" r:id="rId32"/>
    <p:sldId id="304" r:id="rId33"/>
    <p:sldId id="299" r:id="rId34"/>
    <p:sldId id="305" r:id="rId35"/>
    <p:sldId id="300" r:id="rId36"/>
    <p:sldId id="306" r:id="rId37"/>
    <p:sldId id="362" r:id="rId38"/>
    <p:sldId id="302" r:id="rId39"/>
    <p:sldId id="303" r:id="rId40"/>
    <p:sldId id="363" r:id="rId41"/>
    <p:sldId id="365" r:id="rId42"/>
    <p:sldId id="366" r:id="rId43"/>
    <p:sldId id="364" r:id="rId44"/>
    <p:sldId id="361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50" r:id="rId59"/>
    <p:sldId id="332" r:id="rId60"/>
    <p:sldId id="33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asr.sagepub.com/content/80/4/705.short" TargetMode="External"/><Relationship Id="rId2" Type="http://schemas.openxmlformats.org/officeDocument/2006/relationships/hyperlink" Target="http://journals.plos.org/plosone/article?id=10.1371/journal.pone.010159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k.springer.com/article/10.1007/s10519-015-9731-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ben-domingue/HeritHelpe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ithub.com/ben-domingue/HeritHelper/blob/master/R/make_pgs.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828800"/>
            <a:ext cx="4796060" cy="4525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623094"/>
            <a:ext cx="62198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8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274638"/>
            <a:ext cx="3429000" cy="1143000"/>
          </a:xfrm>
        </p:spPr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2724398"/>
            <a:ext cx="5432076" cy="413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57200"/>
            <a:ext cx="4802337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114800"/>
            <a:ext cx="3217606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1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1858962"/>
          </a:xfrm>
        </p:spPr>
        <p:txBody>
          <a:bodyPr>
            <a:normAutofit/>
          </a:bodyPr>
          <a:lstStyle/>
          <a:p>
            <a:r>
              <a:rPr lang="en-US" dirty="0" smtClean="0"/>
              <a:t>BMI (Locke et al 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76200"/>
            <a:ext cx="592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057400" cy="147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81000"/>
            <a:ext cx="6467874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3657600"/>
            <a:ext cx="30937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2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932" b="293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9144000" cy="11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680797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362200"/>
            <a:ext cx="4419600" cy="23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8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609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228600"/>
            <a:ext cx="98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31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8293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22" y="4800600"/>
            <a:ext cx="7607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34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2020" y="1447800"/>
            <a:ext cx="6482748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5744306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6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Admixture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22893"/>
            <a:ext cx="5195887" cy="50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0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749754"/>
            <a:ext cx="7239000" cy="4525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9144000" cy="1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4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5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on non-European 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4455557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334000"/>
            <a:ext cx="3796393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3605" y="1676400"/>
            <a:ext cx="4282426" cy="4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3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1"/>
            <a:ext cx="562356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828800"/>
            <a:ext cx="4635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9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438400"/>
            <a:ext cx="8686800" cy="3865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76200"/>
            <a:ext cx="4648200" cy="2573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57200"/>
            <a:ext cx="42355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genetic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447800"/>
            <a:ext cx="7268149" cy="51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21" y="1121979"/>
            <a:ext cx="9160921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" y="0"/>
            <a:ext cx="3448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1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" y="685800"/>
            <a:ext cx="6976289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86000" cy="1096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524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Overlapping genetic architectures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51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 other Mexican sample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240221"/>
            <a:ext cx="5100638" cy="50345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0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Arbitrary k=6</a:t>
            </a:r>
          </a:p>
          <a:p>
            <a:endParaRPr lang="en-US" dirty="0"/>
          </a:p>
          <a:p>
            <a:r>
              <a:rPr lang="en-US" dirty="0" smtClean="0"/>
              <a:t>What do things change for other values of 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we going to do with GWAS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Going to demonstrate a potential line of research related to educational attainment.</a:t>
            </a:r>
          </a:p>
          <a:p>
            <a:r>
              <a:rPr lang="en-US" dirty="0" smtClean="0"/>
              <a:t>Other stories could be told about </a:t>
            </a:r>
            <a:r>
              <a:rPr lang="en-US" dirty="0" err="1" smtClean="0"/>
              <a:t>bmi</a:t>
            </a:r>
            <a:r>
              <a:rPr lang="en-US" dirty="0" smtClean="0"/>
              <a:t>/smoking</a:t>
            </a:r>
          </a:p>
          <a:p>
            <a:pPr lvl="1"/>
            <a:r>
              <a:rPr lang="en-US" dirty="0" smtClean="0"/>
              <a:t>BMI: </a:t>
            </a:r>
          </a:p>
          <a:p>
            <a:pPr lvl="2"/>
            <a:r>
              <a:rPr lang="en-US" dirty="0" smtClean="0"/>
              <a:t>Within-family: </a:t>
            </a:r>
            <a:r>
              <a:rPr lang="en-US" dirty="0" smtClean="0">
                <a:hlinkClick r:id="rId2"/>
              </a:rPr>
              <a:t>http://journals.plos.org/plosone/article?id=10.1371/journal.pone.0101596</a:t>
            </a:r>
            <a:endParaRPr lang="en-US" dirty="0" smtClean="0"/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3"/>
              </a:rPr>
              <a:t>http://asr.sagepub.com/content/80/4/705.short</a:t>
            </a:r>
            <a:endParaRPr lang="en-US" dirty="0" smtClean="0"/>
          </a:p>
          <a:p>
            <a:pPr lvl="2"/>
            <a:r>
              <a:rPr lang="en-US" dirty="0" smtClean="0"/>
              <a:t>Development: http://archpedi.jamanetwork.com/article.aspx?articleid=1171937&amp;goback=.gde_4173543_member_121667167</a:t>
            </a:r>
          </a:p>
          <a:p>
            <a:pPr lvl="2"/>
            <a:r>
              <a:rPr lang="en-US" dirty="0" smtClean="0"/>
              <a:t>Behavioral moderators:</a:t>
            </a:r>
          </a:p>
          <a:p>
            <a:pPr lvl="3"/>
            <a:r>
              <a:rPr lang="en-US" dirty="0" smtClean="0"/>
              <a:t>Sugary drinks http://www.nejm.org/doi/full/10.1056/nejmoa1203039</a:t>
            </a:r>
          </a:p>
          <a:p>
            <a:pPr lvl="3"/>
            <a:r>
              <a:rPr lang="en-US" dirty="0" smtClean="0"/>
              <a:t>Fried foods http://www.bmj.com/content/348/bmj.g1610</a:t>
            </a:r>
          </a:p>
          <a:p>
            <a:pPr lvl="3"/>
            <a:r>
              <a:rPr lang="en-US" dirty="0" smtClean="0"/>
              <a:t>Exercise http://journals.plos.org/plosmedicine/article?id=10.1371/journal.pmed.1000332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Smoking:</a:t>
            </a:r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4"/>
              </a:rPr>
              <a:t>http://link.springer.com/article/10.1007/s10519-015-9731-9</a:t>
            </a:r>
            <a:endParaRPr lang="en-US" dirty="0" smtClean="0"/>
          </a:p>
          <a:p>
            <a:pPr lvl="2"/>
            <a:r>
              <a:rPr lang="en-US" dirty="0" smtClean="0"/>
              <a:t>Development: http://archpsyc.jamanetwork.com/article.aspx?articleid=1672838&amp;resultclick=3</a:t>
            </a:r>
          </a:p>
          <a:p>
            <a:pPr lvl="2"/>
            <a:r>
              <a:rPr lang="en-US" dirty="0" smtClean="0"/>
              <a:t>Environmental moderators: http://www.nature.com/tp/journal/v3/n8/abs/tp201363a.html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9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03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Polygenic Scores (PGS)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Like a credit score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" y="1438656"/>
            <a:ext cx="4521339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83" y="3429000"/>
            <a:ext cx="4125107" cy="198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3904" y="281924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8200" y="3276600"/>
            <a:ext cx="4038600" cy="2849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They are predictors of the type we are accustomed to.</a:t>
            </a:r>
          </a:p>
          <a:p>
            <a:r>
              <a:rPr lang="en-US" dirty="0" smtClean="0"/>
              <a:t>Prediction &gt;&gt; Description</a:t>
            </a:r>
          </a:p>
          <a:p>
            <a:r>
              <a:rPr lang="en-US" dirty="0" smtClean="0"/>
              <a:t>Going to turn to issues related to PGS for EA</a:t>
            </a:r>
          </a:p>
          <a:p>
            <a:pPr lvl="1"/>
            <a:r>
              <a:rPr lang="en-US" dirty="0" smtClean="0"/>
              <a:t>Question 1: how robust is their prediction?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533400"/>
            <a:ext cx="28670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9363" y="0"/>
            <a:ext cx="2814637" cy="104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74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out of sample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46005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1200" y="1828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 point given the failures of candidate gene studies!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73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Predicts net of mom’s education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42672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62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7058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0" y="304800"/>
            <a:ext cx="4145604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Predicts within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01033"/>
            <a:ext cx="4629150" cy="339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0183"/>
            <a:ext cx="49720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208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1143000"/>
            <a:ext cx="5562601" cy="228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9144000" cy="3535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52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Predicts within families.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4495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5562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2971800" cy="3078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Predicts academic performance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067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34194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0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prediction,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00201"/>
            <a:ext cx="28956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Possibilities</a:t>
            </a:r>
            <a:endParaRPr lang="en-US" sz="2800" dirty="0" smtClean="0"/>
          </a:p>
          <a:p>
            <a:r>
              <a:rPr lang="en-US" sz="2800" dirty="0" smtClean="0"/>
              <a:t>Developmental pathways &amp; broader outcomes</a:t>
            </a:r>
          </a:p>
          <a:p>
            <a:r>
              <a:rPr lang="en-US" sz="2800" dirty="0" smtClean="0"/>
              <a:t>Association and moderation by schools</a:t>
            </a:r>
          </a:p>
          <a:p>
            <a:r>
              <a:rPr lang="en-US" sz="2800" dirty="0" smtClean="0"/>
              <a:t>Dynamics (as function of birth cohort)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1238250"/>
            <a:ext cx="5962650" cy="438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1600200"/>
            <a:ext cx="4109466" cy="401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6197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nothing is necessarily constant over time!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25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One obvious pathway from genetics to educational attainment is cognition.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524625" cy="47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664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are other candidates.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569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GWAS &amp; Polygenic Scores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Preliminary Evidence regarding developmental pathways from Add Health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Strong associations with GPA and verbal ability.</a:t>
            </a:r>
          </a:p>
          <a:p>
            <a:r>
              <a:rPr lang="en-US" dirty="0" smtClean="0"/>
              <a:t>Appearance!</a:t>
            </a:r>
          </a:p>
          <a:p>
            <a:r>
              <a:rPr lang="en-US" dirty="0" smtClean="0"/>
              <a:t>No connection to # of friends.</a:t>
            </a:r>
          </a:p>
          <a:p>
            <a:r>
              <a:rPr lang="en-US" dirty="0" smtClean="0"/>
              <a:t>Associated with smoking, but not other potential behavioral problems.</a:t>
            </a:r>
          </a:p>
          <a:p>
            <a:r>
              <a:rPr lang="en-US" dirty="0" smtClean="0"/>
              <a:t>Not associated with personality factors.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1745" y="1524000"/>
            <a:ext cx="447225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5595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Clustering of PGS into schools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600200"/>
            <a:ext cx="3124200" cy="4525963"/>
          </a:xfrm>
        </p:spPr>
        <p:txBody>
          <a:bodyPr/>
          <a:lstStyle/>
          <a:p>
            <a:r>
              <a:rPr lang="en-US" dirty="0" smtClean="0"/>
              <a:t>What is effect of the clustering we do observe?</a:t>
            </a:r>
          </a:p>
          <a:p>
            <a:pPr lvl="1"/>
            <a:r>
              <a:rPr lang="en-US" dirty="0" smtClean="0"/>
              <a:t>Genetics of EA student’s peers are more predictive than their own.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463232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19200" y="4724400"/>
            <a:ext cx="1143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93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much variation is there in the PGS effect between schools?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565353"/>
            <a:ext cx="5436328" cy="52604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8574" y="4058846"/>
            <a:ext cx="5859025" cy="2722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Add Health, PGS for EA associated with various SES measures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Self-identified SES, mobility, and financial problems.</a:t>
            </a:r>
          </a:p>
          <a:p>
            <a:r>
              <a:rPr lang="en-US" dirty="0" smtClean="0"/>
              <a:t>Some evidence this is true even conditioning on EA.</a:t>
            </a:r>
          </a:p>
          <a:p>
            <a:endParaRPr lang="en-US" dirty="0" smtClean="0"/>
          </a:p>
          <a:p>
            <a:r>
              <a:rPr lang="en-US" dirty="0" smtClean="0"/>
              <a:t>Associations are contingent upon social norms. These are not constant!</a:t>
            </a:r>
          </a:p>
          <a:p>
            <a:r>
              <a:rPr lang="en-US" dirty="0" smtClean="0"/>
              <a:t>But first, let’s talk schools.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1447800"/>
            <a:ext cx="4267200" cy="480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781800" y="1447800"/>
            <a:ext cx="19050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78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leave things there for the moment, but work on polygenic scores is very hot right 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8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let’s talk about construction.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hits: only SNPs that reach some (stringent) level of statistical significance (1e-8)</a:t>
            </a:r>
          </a:p>
          <a:p>
            <a:r>
              <a:rPr lang="en-US" dirty="0" smtClean="0"/>
              <a:t>Genome-wide: all SNPs or all below some nominal level of significance (0.5)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 have some interesting ideas for how to use a PGS (or at the very least have been inspired to think about how one might use them). </a:t>
            </a:r>
          </a:p>
          <a:p>
            <a:r>
              <a:rPr lang="en-US" dirty="0" smtClean="0"/>
              <a:t>But where do they come from?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Constructed by “others”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174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38862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 you are limited to what they have available (can’t use new or updated results).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making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you’ll leave today equipped to do so!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things to be mindful of before we get started.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endParaRPr lang="en-US" dirty="0" smtClean="0"/>
          </a:p>
          <a:p>
            <a:r>
              <a:rPr lang="en-US" dirty="0" smtClean="0"/>
              <a:t>Strand Ambiguity</a:t>
            </a:r>
          </a:p>
          <a:p>
            <a:r>
              <a:rPr lang="en-US" dirty="0" smtClean="0"/>
              <a:t>Weights</a:t>
            </a:r>
          </a:p>
          <a:p>
            <a:r>
              <a:rPr lang="en-US" dirty="0" smtClean="0"/>
              <a:t>LD considerations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Model of Genetic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/>
          <a:lstStyle/>
          <a:p>
            <a:r>
              <a:rPr lang="en-US" dirty="0" smtClean="0"/>
              <a:t>In general, GWAS attempt to identify additive (as opposed to dominant or recessive) genetic effects.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343400"/>
            <a:ext cx="73818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2720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00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495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Empirical Data</a:t>
            </a:r>
          </a:p>
          <a:p>
            <a:r>
              <a:rPr lang="en-US" sz="2800" dirty="0" smtClean="0"/>
              <a:t>1  rs3934834   0  1005806  A  G</a:t>
            </a:r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14400" y="2057400"/>
            <a:ext cx="1066800" cy="2895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bases: A-T, C-G</a:t>
            </a:r>
          </a:p>
          <a:p>
            <a:r>
              <a:rPr lang="en-US" dirty="0" smtClean="0"/>
              <a:t>Fwd strand A/C implies reverse strand T/G</a:t>
            </a:r>
          </a:p>
          <a:p>
            <a:r>
              <a:rPr lang="en-US" dirty="0" smtClean="0"/>
              <a:t>Suppose GWAS identifies A as risk allele. [note: they may not give you other allele.]</a:t>
            </a:r>
          </a:p>
          <a:p>
            <a:r>
              <a:rPr lang="en-US" dirty="0" smtClean="0"/>
              <a:t>Your data: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572000"/>
            <a:ext cx="5283200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5181600"/>
            <a:ext cx="3505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53340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base in your data will be equated to the A in GWAS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“top hits” scores, you can try to determine what is going on via comparison of allele frequencies to some kind of reference. </a:t>
            </a:r>
          </a:p>
          <a:p>
            <a:pPr lvl="1"/>
            <a:r>
              <a:rPr lang="en-US" dirty="0" smtClean="0"/>
              <a:t>Authoritative info hard to come by (and needs to be population specific).</a:t>
            </a:r>
          </a:p>
          <a:p>
            <a:pPr lvl="1"/>
            <a:r>
              <a:rPr lang="en-US" dirty="0" smtClean="0"/>
              <a:t>Not going to work if allele frequencies aren’t easily distinguished.</a:t>
            </a:r>
          </a:p>
          <a:p>
            <a:r>
              <a:rPr lang="en-US" dirty="0" smtClean="0"/>
              <a:t>Very nasty issue, but I have some workarounds.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SNP will be weighted by the magnitude of its effect.</a:t>
            </a:r>
          </a:p>
          <a:p>
            <a:pPr lvl="1"/>
            <a:r>
              <a:rPr lang="en-US" dirty="0" smtClean="0"/>
              <a:t>For continuous traits, the estimated coefficient.</a:t>
            </a:r>
          </a:p>
          <a:p>
            <a:pPr lvl="1"/>
            <a:r>
              <a:rPr lang="en-US" dirty="0" smtClean="0"/>
              <a:t>For dichotomous traits, log of the OR.</a:t>
            </a:r>
          </a:p>
          <a:p>
            <a:r>
              <a:rPr lang="en-US" dirty="0" smtClean="0"/>
              <a:t>If you’re doing a top-hits score, then may not need to 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79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 many variants in linkage with a certain causal variant could lead to overemphasis of that region in the PGS</a:t>
            </a:r>
          </a:p>
          <a:p>
            <a:r>
              <a:rPr lang="en-US" dirty="0" smtClean="0"/>
              <a:t>Instead of LD pruning, LD </a:t>
            </a:r>
            <a:r>
              <a:rPr lang="en-US" b="1" dirty="0" smtClean="0"/>
              <a:t>clumping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Select variants in LD blocks that are most highly associated with outcome.</a:t>
            </a:r>
          </a:p>
          <a:p>
            <a:r>
              <a:rPr lang="en-US" dirty="0" err="1" smtClean="0"/>
              <a:t>LDpred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648200"/>
            <a:ext cx="6248400" cy="1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make scores using some of my homemade software:</a:t>
            </a:r>
          </a:p>
          <a:p>
            <a:pPr lvl="1"/>
            <a:r>
              <a:rPr lang="en-US" dirty="0">
                <a:hlinkClick r:id="rId2"/>
              </a:rPr>
              <a:t>https://github.com/ben-domingue/</a:t>
            </a:r>
            <a:r>
              <a:rPr lang="en-US" dirty="0" smtClean="0">
                <a:hlinkClick r:id="rId2"/>
              </a:rPr>
              <a:t>HeritHelper</a:t>
            </a:r>
            <a:endParaRPr lang="en-US" dirty="0" smtClean="0"/>
          </a:p>
          <a:p>
            <a:r>
              <a:rPr lang="en-US" dirty="0" smtClean="0"/>
              <a:t>Other options exist: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10000"/>
            <a:ext cx="3332473" cy="2197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Homebrewed function to create a pgs.</a:t>
            </a:r>
          </a:p>
          <a:p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https://github.com/ben-domingue/HeritHelper/blob/master/R/make_pgs.R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57600"/>
            <a:ext cx="7162800" cy="297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610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from the GWAS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Clumping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and those removed in step 2 from plink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polygenic score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Step 3 is really messy.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GWAS: basically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05200" cy="4906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First, assemble LOTS of data.</a:t>
            </a:r>
          </a:p>
          <a:p>
            <a:r>
              <a:rPr lang="en-US" dirty="0" smtClean="0"/>
              <a:t>Regress outcome on SNP + controls</a:t>
            </a:r>
          </a:p>
          <a:p>
            <a:r>
              <a:rPr lang="en-US" dirty="0" smtClean="0"/>
              <a:t>Do this for every SNP</a:t>
            </a:r>
          </a:p>
          <a:p>
            <a:r>
              <a:rPr lang="en-US" dirty="0" smtClean="0"/>
              <a:t>Look for SNPs that are sig after corrections for multiple testing (p&lt;1e-8)</a:t>
            </a:r>
            <a:endParaRPr lang="en-US" dirty="0"/>
          </a:p>
        </p:txBody>
      </p:sp>
      <p:pic>
        <p:nvPicPr>
          <p:cNvPr id="4" name="Picture 3" descr="g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457200"/>
            <a:ext cx="3621721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Visscher</a:t>
            </a:r>
            <a:r>
              <a:rPr lang="en-US" dirty="0" smtClean="0"/>
              <a:t>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1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GWAS relies on a certain set of assumptions (e.g., additivity).</a:t>
            </a:r>
          </a:p>
          <a:p>
            <a:r>
              <a:rPr lang="en-US" dirty="0" smtClean="0"/>
              <a:t>Also has implications for “genetic architecture”. </a:t>
            </a:r>
          </a:p>
          <a:p>
            <a:pPr lvl="1"/>
            <a:r>
              <a:rPr lang="en-US" dirty="0" smtClean="0"/>
              <a:t>We’ll come back to this later.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29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6104</TotalTime>
  <Words>976</Words>
  <Application>Microsoft Office PowerPoint</Application>
  <PresentationFormat>On-screen Show (4:3)</PresentationFormat>
  <Paragraphs>152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Admixture results</vt:lpstr>
      <vt:lpstr>In other Mexican sample</vt:lpstr>
      <vt:lpstr>GWAS &amp; Polygenic Scores  2016 Summer Workshop CEDUA El Colegio de Mexico, A. C.</vt:lpstr>
      <vt:lpstr>Goals</vt:lpstr>
      <vt:lpstr>How do we link phenotypic variation to genetic variation?</vt:lpstr>
      <vt:lpstr>GWAS: basically data mining</vt:lpstr>
      <vt:lpstr>Theory of GWAS</vt:lpstr>
      <vt:lpstr>PowerPoint Presentation</vt:lpstr>
      <vt:lpstr>The first gwas</vt:lpstr>
      <vt:lpstr>Height</vt:lpstr>
      <vt:lpstr>BMI (Locke et al 2015)</vt:lpstr>
      <vt:lpstr>PowerPoint Presentation</vt:lpstr>
      <vt:lpstr>PowerPoint Presentation</vt:lpstr>
      <vt:lpstr>PowerPoint Presentation</vt:lpstr>
      <vt:lpstr>Smoking</vt:lpstr>
      <vt:lpstr>PowerPoint Presentation</vt:lpstr>
      <vt:lpstr>Alzheimer’s</vt:lpstr>
      <vt:lpstr>PowerPoint Presentation</vt:lpstr>
      <vt:lpstr>PowerPoint Presentation</vt:lpstr>
      <vt:lpstr>PowerPoint Presentation</vt:lpstr>
      <vt:lpstr>Why you shouldn’t do a gwas</vt:lpstr>
      <vt:lpstr>GWAS on non-European samples</vt:lpstr>
      <vt:lpstr>PowerPoint Presentation</vt:lpstr>
      <vt:lpstr>PowerPoint Presentation</vt:lpstr>
      <vt:lpstr>On genetic architecture</vt:lpstr>
      <vt:lpstr>PowerPoint Presentation</vt:lpstr>
      <vt:lpstr>PowerPoint Presentation</vt:lpstr>
      <vt:lpstr>Lab 1</vt:lpstr>
      <vt:lpstr>What are we going to do with GWAS data?</vt:lpstr>
      <vt:lpstr>PowerPoint Presentation</vt:lpstr>
      <vt:lpstr>Predict out of sample</vt:lpstr>
      <vt:lpstr>Predicts net of mom’s education</vt:lpstr>
      <vt:lpstr>Predicts within families</vt:lpstr>
      <vt:lpstr>PowerPoint Presentation</vt:lpstr>
      <vt:lpstr>PowerPoint Presentation</vt:lpstr>
      <vt:lpstr>Robust prediction, now what?</vt:lpstr>
      <vt:lpstr>One obvious pathway from genetics to educational attainment is cognition.</vt:lpstr>
      <vt:lpstr>But there are other candidates.</vt:lpstr>
      <vt:lpstr>Preliminary Evidence regarding developmental pathways from Add Health</vt:lpstr>
      <vt:lpstr>Clustering of PGS into schools</vt:lpstr>
      <vt:lpstr>How much variation is there in the PGS effect between schools?</vt:lpstr>
      <vt:lpstr>In Add Health, PGS for EA associated with various SES measures</vt:lpstr>
      <vt:lpstr>PowerPoint Presentation</vt:lpstr>
      <vt:lpstr>PowerPoint Presentation</vt:lpstr>
      <vt:lpstr>PGS types</vt:lpstr>
      <vt:lpstr>PowerPoint Presentation</vt:lpstr>
      <vt:lpstr>Constructed by “others”</vt:lpstr>
      <vt:lpstr>What about making your own?</vt:lpstr>
      <vt:lpstr>Some things to be mindful of before we get started.</vt:lpstr>
      <vt:lpstr>Additive Model of Genetic effects</vt:lpstr>
      <vt:lpstr>Ambiguous strands</vt:lpstr>
      <vt:lpstr>GWAS Results</vt:lpstr>
      <vt:lpstr>Strand issues</vt:lpstr>
      <vt:lpstr>Strand issues</vt:lpstr>
      <vt:lpstr>Weights</vt:lpstr>
      <vt:lpstr>LD considerations</vt:lpstr>
      <vt:lpstr>Let’s make some scores</vt:lpstr>
      <vt:lpstr>make_pgs()</vt:lpstr>
      <vt:lpstr>4 Step process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296</cp:revision>
  <dcterms:created xsi:type="dcterms:W3CDTF">2006-08-16T00:00:00Z</dcterms:created>
  <dcterms:modified xsi:type="dcterms:W3CDTF">2016-06-15T12:28:09Z</dcterms:modified>
</cp:coreProperties>
</file>